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4" r:id="rId8"/>
    <p:sldId id="283" r:id="rId9"/>
    <p:sldId id="28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ublication/346412647_E-retail_factors_for_customer_activation_and_retention_An_empirical_study_from_Indian_e-commerce_customer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solidFill>
                  <a:schemeClr val="accent6">
                    <a:lumMod val="75000"/>
                  </a:schemeClr>
                </a:solidFill>
                <a:latin typeface="Bodoni MT Black" panose="02070A03080606020203" pitchFamily="18" charset="0"/>
              </a:rPr>
              <a:t>Customer Retention  Case Study</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rgbClr val="FF0000"/>
                </a:solidFill>
                <a:latin typeface="Bernard MT Condensed" panose="02050806060905020404" pitchFamily="18" charset="0"/>
              </a:rPr>
              <a:t>Problem Statement</a:t>
            </a:r>
          </a:p>
        </p:txBody>
      </p:sp>
      <p:sp>
        <p:nvSpPr>
          <p:cNvPr id="11" name="Content Placeholder 10">
            <a:extLst>
              <a:ext uri="{FF2B5EF4-FFF2-40B4-BE49-F238E27FC236}">
                <a16:creationId xmlns:a16="http://schemas.microsoft.com/office/drawing/2014/main" id="{8BA02840-B117-D8A5-BFA2-809707E6A192}"/>
              </a:ext>
            </a:extLst>
          </p:cNvPr>
          <p:cNvSpPr>
            <a:spLocks noGrp="1"/>
          </p:cNvSpPr>
          <p:nvPr>
            <p:ph idx="1"/>
          </p:nvPr>
        </p:nvSpPr>
        <p:spPr/>
        <p:txBody>
          <a:bodyPr>
            <a:normAutofit fontScale="47500" lnSpcReduction="20000"/>
          </a:bodyPr>
          <a:lstStyle/>
          <a:p>
            <a:pPr algn="ctr"/>
            <a:r>
              <a:rPr lang="en-IN" sz="3800" u="sng" dirty="0">
                <a:solidFill>
                  <a:srgbClr val="0000FF"/>
                </a:solidFill>
                <a:effectLst/>
                <a:latin typeface="Bernard MT Condensed" panose="02050806060905020404" pitchFamily="18" charset="0"/>
                <a:ea typeface="Calibri" panose="020F0502020204030204" pitchFamily="34" charset="0"/>
                <a:cs typeface="Times New Roman" panose="02020603050405020304" pitchFamily="18" charset="0"/>
                <a:hlinkClick r:id="rId3"/>
              </a:rPr>
              <a:t>E-retail factors for customer activation and retention: A case study from Indian e-commerce customers</a:t>
            </a:r>
            <a:endParaRPr lang="en-IN" sz="3800" dirty="0">
              <a:effectLst/>
              <a:latin typeface="Bernard MT Condensed" panose="02050806060905020404" pitchFamily="18" charset="0"/>
              <a:ea typeface="Calibri" panose="020F0502020204030204" pitchFamily="34" charset="0"/>
              <a:cs typeface="Times New Roman" panose="02020603050405020304" pitchFamily="18" charset="0"/>
            </a:endParaRPr>
          </a:p>
          <a:p>
            <a:pPr marL="36900" indent="0">
              <a:buNone/>
            </a:pPr>
            <a:r>
              <a:rPr lang="en-IN" sz="3600" dirty="0">
                <a:solidFill>
                  <a:srgbClr val="FF0000"/>
                </a:solidFill>
                <a:effectLst/>
                <a:latin typeface="Bradley Hand ITC" panose="03070402050302030203" pitchFamily="66" charset="0"/>
                <a:ea typeface="Calibri" panose="020F0502020204030204" pitchFamily="34" charset="0"/>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pPr marL="36900" indent="0">
              <a:buNone/>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744C6D-DFE5-DCBC-DAF7-A391CEA7F213}"/>
              </a:ext>
            </a:extLst>
          </p:cNvPr>
          <p:cNvPicPr>
            <a:picLocks noChangeAspect="1"/>
          </p:cNvPicPr>
          <p:nvPr/>
        </p:nvPicPr>
        <p:blipFill>
          <a:blip r:embed="rId2"/>
          <a:stretch>
            <a:fillRect/>
          </a:stretch>
        </p:blipFill>
        <p:spPr>
          <a:xfrm>
            <a:off x="2211356" y="1940768"/>
            <a:ext cx="8220268" cy="3321500"/>
          </a:xfrm>
          <a:prstGeom prst="rect">
            <a:avLst/>
          </a:prstGeom>
        </p:spPr>
      </p:pic>
      <p:sp>
        <p:nvSpPr>
          <p:cNvPr id="3" name="TextBox 2">
            <a:extLst>
              <a:ext uri="{FF2B5EF4-FFF2-40B4-BE49-F238E27FC236}">
                <a16:creationId xmlns:a16="http://schemas.microsoft.com/office/drawing/2014/main" id="{E40E1FCD-E9DD-6EC1-3148-8C8D7DB9BEB7}"/>
              </a:ext>
            </a:extLst>
          </p:cNvPr>
          <p:cNvSpPr txBox="1"/>
          <p:nvPr/>
        </p:nvSpPr>
        <p:spPr>
          <a:xfrm>
            <a:off x="3004457" y="830424"/>
            <a:ext cx="7109927" cy="584775"/>
          </a:xfrm>
          <a:prstGeom prst="rect">
            <a:avLst/>
          </a:prstGeom>
          <a:noFill/>
        </p:spPr>
        <p:txBody>
          <a:bodyPr wrap="square" rtlCol="0">
            <a:spAutoFit/>
          </a:bodyPr>
          <a:lstStyle/>
          <a:p>
            <a:pPr algn="ctr"/>
            <a:r>
              <a:rPr lang="en-US" sz="3200" b="1" u="sng" dirty="0">
                <a:solidFill>
                  <a:srgbClr val="FFC000"/>
                </a:solidFill>
                <a:latin typeface="Britannic Bold" panose="020B0903060703020204" pitchFamily="34" charset="0"/>
              </a:rPr>
              <a:t>Customer Retention Factors</a:t>
            </a:r>
            <a:endParaRPr lang="en-IN" sz="3200" b="1" u="sng" dirty="0">
              <a:solidFill>
                <a:srgbClr val="FFC000"/>
              </a:solidFill>
              <a:latin typeface="Britannic Bold" panose="020B0903060703020204" pitchFamily="34" charset="0"/>
            </a:endParaRPr>
          </a:p>
        </p:txBody>
      </p:sp>
      <p:sp>
        <p:nvSpPr>
          <p:cNvPr id="4" name="TextBox 3">
            <a:extLst>
              <a:ext uri="{FF2B5EF4-FFF2-40B4-BE49-F238E27FC236}">
                <a16:creationId xmlns:a16="http://schemas.microsoft.com/office/drawing/2014/main" id="{12F72877-CF6B-4A0D-49C4-558BA7C13977}"/>
              </a:ext>
            </a:extLst>
          </p:cNvPr>
          <p:cNvSpPr txBox="1"/>
          <p:nvPr/>
        </p:nvSpPr>
        <p:spPr>
          <a:xfrm>
            <a:off x="625151" y="5374434"/>
            <a:ext cx="11355355" cy="523220"/>
          </a:xfrm>
          <a:prstGeom prst="rect">
            <a:avLst/>
          </a:prstGeom>
          <a:noFill/>
        </p:spPr>
        <p:txBody>
          <a:bodyPr wrap="square" rtlCol="0">
            <a:spAutoFit/>
          </a:bodyPr>
          <a:lstStyle/>
          <a:p>
            <a:r>
              <a:rPr lang="en-US" sz="2800" dirty="0">
                <a:latin typeface="Monotype Corsiva" panose="03010101010201010101" pitchFamily="66" charset="0"/>
              </a:rPr>
              <a:t>Data given in the excel sheet needs to be analyzed based on the above mentioned factors.</a:t>
            </a:r>
            <a:endParaRPr lang="en-IN" sz="2800" dirty="0">
              <a:latin typeface="Monotype Corsiva" panose="03010101010201010101" pitchFamily="66" charset="0"/>
            </a:endParaRPr>
          </a:p>
        </p:txBody>
      </p:sp>
    </p:spTree>
    <p:extLst>
      <p:ext uri="{BB962C8B-B14F-4D97-AF65-F5344CB8AC3E}">
        <p14:creationId xmlns:p14="http://schemas.microsoft.com/office/powerpoint/2010/main" val="2187742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9EF69-165D-BB91-38FA-C2B7324F1553}"/>
              </a:ext>
            </a:extLst>
          </p:cNvPr>
          <p:cNvSpPr txBox="1"/>
          <p:nvPr/>
        </p:nvSpPr>
        <p:spPr>
          <a:xfrm>
            <a:off x="3228392" y="625151"/>
            <a:ext cx="6335486" cy="523220"/>
          </a:xfrm>
          <a:prstGeom prst="rect">
            <a:avLst/>
          </a:prstGeom>
          <a:noFill/>
        </p:spPr>
        <p:txBody>
          <a:bodyPr wrap="square" rtlCol="0">
            <a:spAutoFit/>
          </a:bodyPr>
          <a:lstStyle/>
          <a:p>
            <a:pPr algn="ctr"/>
            <a:r>
              <a:rPr lang="en-US" sz="2800" b="1" i="1" u="sng" dirty="0">
                <a:solidFill>
                  <a:srgbClr val="FF0000"/>
                </a:solidFill>
                <a:latin typeface="Britannic Bold" panose="020B0903060703020204" pitchFamily="34" charset="0"/>
              </a:rPr>
              <a:t>DATA SCIENCE</a:t>
            </a:r>
            <a:endParaRPr lang="en-IN" sz="2800" b="1" i="1" u="sng" dirty="0">
              <a:solidFill>
                <a:srgbClr val="FF0000"/>
              </a:solidFill>
              <a:latin typeface="Britannic Bold" panose="020B0903060703020204" pitchFamily="34" charset="0"/>
            </a:endParaRPr>
          </a:p>
        </p:txBody>
      </p:sp>
      <p:pic>
        <p:nvPicPr>
          <p:cNvPr id="3" name="Picture 2">
            <a:extLst>
              <a:ext uri="{FF2B5EF4-FFF2-40B4-BE49-F238E27FC236}">
                <a16:creationId xmlns:a16="http://schemas.microsoft.com/office/drawing/2014/main" id="{72E4F8DB-2303-648A-0ACC-44DCDF3FAFFB}"/>
              </a:ext>
            </a:extLst>
          </p:cNvPr>
          <p:cNvPicPr>
            <a:picLocks noChangeAspect="1"/>
          </p:cNvPicPr>
          <p:nvPr/>
        </p:nvPicPr>
        <p:blipFill>
          <a:blip r:embed="rId2"/>
          <a:stretch>
            <a:fillRect/>
          </a:stretch>
        </p:blipFill>
        <p:spPr>
          <a:xfrm>
            <a:off x="381000" y="1567543"/>
            <a:ext cx="11430000" cy="4847544"/>
          </a:xfrm>
          <a:prstGeom prst="rect">
            <a:avLst/>
          </a:prstGeom>
        </p:spPr>
      </p:pic>
    </p:spTree>
    <p:extLst>
      <p:ext uri="{BB962C8B-B14F-4D97-AF65-F5344CB8AC3E}">
        <p14:creationId xmlns:p14="http://schemas.microsoft.com/office/powerpoint/2010/main" val="94073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59F50-6C96-09D4-6B34-EC2E4040A265}"/>
              </a:ext>
            </a:extLst>
          </p:cNvPr>
          <p:cNvSpPr txBox="1"/>
          <p:nvPr/>
        </p:nvSpPr>
        <p:spPr>
          <a:xfrm>
            <a:off x="2425959" y="475861"/>
            <a:ext cx="9395927" cy="461665"/>
          </a:xfrm>
          <a:prstGeom prst="rect">
            <a:avLst/>
          </a:prstGeom>
          <a:noFill/>
        </p:spPr>
        <p:txBody>
          <a:bodyPr wrap="square" rtlCol="0">
            <a:spAutoFit/>
          </a:bodyPr>
          <a:lstStyle/>
          <a:p>
            <a:r>
              <a:rPr lang="en-US" sz="2400" dirty="0">
                <a:solidFill>
                  <a:srgbClr val="FFFF00"/>
                </a:solidFill>
                <a:latin typeface="Algerian" panose="04020705040A02060702" pitchFamily="82" charset="0"/>
              </a:rPr>
              <a:t>EDA(Exploratory Data Analysis) Steps</a:t>
            </a:r>
            <a:endParaRPr lang="en-IN" sz="2400" dirty="0">
              <a:solidFill>
                <a:srgbClr val="FFFF00"/>
              </a:solidFill>
              <a:latin typeface="Algerian" panose="04020705040A02060702" pitchFamily="82" charset="0"/>
            </a:endParaRPr>
          </a:p>
        </p:txBody>
      </p:sp>
      <p:sp>
        <p:nvSpPr>
          <p:cNvPr id="3" name="TextBox 2">
            <a:extLst>
              <a:ext uri="{FF2B5EF4-FFF2-40B4-BE49-F238E27FC236}">
                <a16:creationId xmlns:a16="http://schemas.microsoft.com/office/drawing/2014/main" id="{F2CFEDC4-CCC7-1C3F-C218-001D7CFB7A35}"/>
              </a:ext>
            </a:extLst>
          </p:cNvPr>
          <p:cNvSpPr txBox="1"/>
          <p:nvPr/>
        </p:nvSpPr>
        <p:spPr>
          <a:xfrm>
            <a:off x="270588" y="1483567"/>
            <a:ext cx="10207690" cy="923330"/>
          </a:xfrm>
          <a:prstGeom prst="rect">
            <a:avLst/>
          </a:prstGeom>
          <a:noFill/>
        </p:spPr>
        <p:txBody>
          <a:bodyPr wrap="square" rtlCol="0">
            <a:spAutoFit/>
          </a:bodyPr>
          <a:lstStyle/>
          <a:p>
            <a:r>
              <a:rPr lang="en-US" b="0" i="0" dirty="0">
                <a:solidFill>
                  <a:srgbClr val="00B050"/>
                </a:solidFill>
                <a:effectLst/>
                <a:latin typeface="Roboto" panose="020B0604020202020204" pitchFamily="2" charset="0"/>
              </a:rPr>
              <a:t>Exploratory Data Analysis is a data analytics process to understand the data in depth and learn the different data characteristics, </a:t>
            </a:r>
            <a:r>
              <a:rPr lang="en-US" b="0" i="0" dirty="0">
                <a:solidFill>
                  <a:srgbClr val="00B050"/>
                </a:solidFill>
                <a:effectLst/>
                <a:latin typeface="Roboto" panose="02000000000000000000" pitchFamily="2" charset="0"/>
              </a:rPr>
              <a:t>often with visual means. This allows you to get a better feel of your data and find useful patterns in it.    </a:t>
            </a:r>
            <a:endParaRPr lang="en-IN" dirty="0">
              <a:solidFill>
                <a:srgbClr val="00B050"/>
              </a:solidFill>
            </a:endParaRPr>
          </a:p>
        </p:txBody>
      </p:sp>
      <p:sp>
        <p:nvSpPr>
          <p:cNvPr id="9" name="TextBox 8">
            <a:extLst>
              <a:ext uri="{FF2B5EF4-FFF2-40B4-BE49-F238E27FC236}">
                <a16:creationId xmlns:a16="http://schemas.microsoft.com/office/drawing/2014/main" id="{2F04A433-5375-BE1E-489E-10B04BE20DB5}"/>
              </a:ext>
            </a:extLst>
          </p:cNvPr>
          <p:cNvSpPr txBox="1"/>
          <p:nvPr/>
        </p:nvSpPr>
        <p:spPr>
          <a:xfrm>
            <a:off x="167951" y="3172408"/>
            <a:ext cx="11831215" cy="1200329"/>
          </a:xfrm>
          <a:prstGeom prst="rect">
            <a:avLst/>
          </a:prstGeom>
          <a:noFill/>
        </p:spPr>
        <p:txBody>
          <a:bodyPr wrap="square" rtlCol="0">
            <a:spAutoFit/>
          </a:bodyPr>
          <a:lstStyle/>
          <a:p>
            <a:pPr marL="342900" indent="-342900">
              <a:buAutoNum type="arabicParenR"/>
            </a:pPr>
            <a:r>
              <a:rPr lang="en-US" dirty="0"/>
              <a:t>Data Collection</a:t>
            </a:r>
          </a:p>
          <a:p>
            <a:pPr marL="342900" indent="-342900">
              <a:buAutoNum type="arabicParenR" startAt="2"/>
            </a:pPr>
            <a:r>
              <a:rPr lang="en-US" dirty="0"/>
              <a:t>Data Cleaning ( Handling Missing values &amp; outliners)</a:t>
            </a:r>
            <a:endParaRPr lang="en-IN" dirty="0"/>
          </a:p>
          <a:p>
            <a:r>
              <a:rPr lang="en-IN" dirty="0"/>
              <a:t>3) Univariate Analysis (Bar graph)</a:t>
            </a:r>
          </a:p>
          <a:p>
            <a:r>
              <a:rPr lang="en-IN" dirty="0"/>
              <a:t>4) Bivariate Analysis (Scatterplot, </a:t>
            </a:r>
            <a:r>
              <a:rPr lang="en-IN" dirty="0" err="1"/>
              <a:t>Pairplot</a:t>
            </a:r>
            <a:r>
              <a:rPr lang="en-IN" dirty="0"/>
              <a:t>, boxplot, Correlation Matrix)</a:t>
            </a:r>
            <a:endParaRPr lang="en-US" dirty="0"/>
          </a:p>
        </p:txBody>
      </p:sp>
    </p:spTree>
    <p:extLst>
      <p:ext uri="{BB962C8B-B14F-4D97-AF65-F5344CB8AC3E}">
        <p14:creationId xmlns:p14="http://schemas.microsoft.com/office/powerpoint/2010/main" val="384305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0DF700-D200-E557-2008-E2EFA0186A59}"/>
              </a:ext>
            </a:extLst>
          </p:cNvPr>
          <p:cNvSpPr txBox="1"/>
          <p:nvPr/>
        </p:nvSpPr>
        <p:spPr>
          <a:xfrm>
            <a:off x="3393233" y="410546"/>
            <a:ext cx="8798767" cy="461665"/>
          </a:xfrm>
          <a:prstGeom prst="rect">
            <a:avLst/>
          </a:prstGeom>
          <a:noFill/>
        </p:spPr>
        <p:txBody>
          <a:bodyPr wrap="square" rtlCol="0">
            <a:spAutoFit/>
          </a:bodyPr>
          <a:lstStyle/>
          <a:p>
            <a:r>
              <a:rPr lang="en-US" sz="2400" b="1" u="sng" dirty="0">
                <a:solidFill>
                  <a:schemeClr val="accent2">
                    <a:lumMod val="60000"/>
                    <a:lumOff val="40000"/>
                  </a:schemeClr>
                </a:solidFill>
                <a:latin typeface="Algerian" panose="04020705040A02060702" pitchFamily="82" charset="0"/>
              </a:rPr>
              <a:t>Steps used for Analysis of Data</a:t>
            </a:r>
            <a:endParaRPr lang="en-IN" sz="2400" b="1" u="sng" dirty="0">
              <a:solidFill>
                <a:schemeClr val="accent2">
                  <a:lumMod val="60000"/>
                  <a:lumOff val="4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30CB259D-EA75-3C87-53BA-3341CC51B3EA}"/>
              </a:ext>
            </a:extLst>
          </p:cNvPr>
          <p:cNvSpPr txBox="1"/>
          <p:nvPr/>
        </p:nvSpPr>
        <p:spPr>
          <a:xfrm>
            <a:off x="1315616" y="1306286"/>
            <a:ext cx="8537511" cy="2308324"/>
          </a:xfrm>
          <a:prstGeom prst="rect">
            <a:avLst/>
          </a:prstGeom>
          <a:noFill/>
        </p:spPr>
        <p:txBody>
          <a:bodyPr wrap="square" rtlCol="0">
            <a:spAutoFit/>
          </a:bodyPr>
          <a:lstStyle/>
          <a:p>
            <a:r>
              <a:rPr lang="en-US" dirty="0"/>
              <a:t>1)Loading the Data sets</a:t>
            </a:r>
          </a:p>
          <a:p>
            <a:r>
              <a:rPr lang="en-US" dirty="0"/>
              <a:t>2) Loading the file</a:t>
            </a:r>
          </a:p>
          <a:p>
            <a:r>
              <a:rPr lang="en-US" dirty="0"/>
              <a:t>3) Checking for the missing values or null values</a:t>
            </a:r>
          </a:p>
          <a:p>
            <a:r>
              <a:rPr lang="en-US" dirty="0"/>
              <a:t>4)EDA including plotting on graphs , correlation matrix</a:t>
            </a:r>
          </a:p>
          <a:p>
            <a:r>
              <a:rPr lang="en-US" dirty="0"/>
              <a:t>5) Checking the skewness</a:t>
            </a:r>
          </a:p>
          <a:p>
            <a:r>
              <a:rPr lang="en-US" dirty="0"/>
              <a:t>6) Removing the outliers</a:t>
            </a:r>
          </a:p>
          <a:p>
            <a:r>
              <a:rPr lang="en-US" dirty="0"/>
              <a:t>7) Undertaking the training process </a:t>
            </a:r>
          </a:p>
          <a:p>
            <a:r>
              <a:rPr lang="en-US" dirty="0"/>
              <a:t>8) Model building using various processes</a:t>
            </a:r>
            <a:endParaRPr lang="en-IN" dirty="0"/>
          </a:p>
        </p:txBody>
      </p:sp>
    </p:spTree>
    <p:extLst>
      <p:ext uri="{BB962C8B-B14F-4D97-AF65-F5344CB8AC3E}">
        <p14:creationId xmlns:p14="http://schemas.microsoft.com/office/powerpoint/2010/main" val="1024849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{ECBCE82B-4A43-495F-BB90-7D15AC3112DB}tf11665031_win32</Template>
  <TotalTime>68</TotalTime>
  <Words>343</Words>
  <Application>Microsoft Office PowerPoint</Application>
  <PresentationFormat>Widescreen</PresentationFormat>
  <Paragraphs>23</Paragraphs>
  <Slides>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vt:i4>
      </vt:variant>
    </vt:vector>
  </HeadingPairs>
  <TitlesOfParts>
    <vt:vector size="19" baseType="lpstr">
      <vt:lpstr>Algerian</vt:lpstr>
      <vt:lpstr>Arial</vt:lpstr>
      <vt:lpstr>Arial Nova</vt:lpstr>
      <vt:lpstr>Arial Nova Light</vt:lpstr>
      <vt:lpstr>Bernard MT Condensed</vt:lpstr>
      <vt:lpstr>Bodoni MT Black</vt:lpstr>
      <vt:lpstr>Bradley Hand ITC</vt:lpstr>
      <vt:lpstr>Britannic Bold</vt:lpstr>
      <vt:lpstr>Calibri</vt:lpstr>
      <vt:lpstr>Monotype Corsiva</vt:lpstr>
      <vt:lpstr>Roboto</vt:lpstr>
      <vt:lpstr>Wingdings 2</vt:lpstr>
      <vt:lpstr>SlateVTI</vt:lpstr>
      <vt:lpstr>Customer Retention  Case Study</vt:lpstr>
      <vt:lpstr>Problem Statement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dc:title>
  <dc:creator>aditishrma.ca22@outlook.com</dc:creator>
  <cp:lastModifiedBy>aditishrma.ca22@outlook.com</cp:lastModifiedBy>
  <cp:revision>6</cp:revision>
  <dcterms:created xsi:type="dcterms:W3CDTF">2022-06-09T04:46:43Z</dcterms:created>
  <dcterms:modified xsi:type="dcterms:W3CDTF">2022-06-09T07:38:48Z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